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Average"/>
      <p:regular r:id="rId19"/>
    </p:embeddedFont>
    <p:embeddedFont>
      <p:font typeface="Oswald"/>
      <p:regular r:id="rId20"/>
      <p:bold r:id="rId2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Oswald-regular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21" Type="http://schemas.openxmlformats.org/officeDocument/2006/relationships/font" Target="fonts/Oswald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Average-regular.fntdata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180673c1b7_0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180673c1b7_0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180673c1b7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3180673c1b7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31a6c528860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31a6c528860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180673c1b7_0_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g3180673c1b7_0_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3180673c1b7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3180673c1b7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3180673c1b7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3180673c1b7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180673c1b7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180673c1b7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180673c1b7_0_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180673c1b7_0_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180673c1b7_0_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3180673c1b7_0_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3180673c1b7_0_6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3180673c1b7_0_6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16a059e2d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16a059e2d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180673c1b7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3180673c1b7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4350279" y="2855377"/>
            <a:ext cx="443589" cy="105632"/>
            <a:chOff x="4137525" y="2915950"/>
            <a:chExt cx="869100" cy="207000"/>
          </a:xfrm>
        </p:grpSpPr>
        <p:sp>
          <p:nvSpPr>
            <p:cNvPr id="11" name="Google Shape;11;p2"/>
            <p:cNvSpPr/>
            <p:nvPr/>
          </p:nvSpPr>
          <p:spPr>
            <a:xfrm>
              <a:off x="446857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47996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37525" y="2915950"/>
              <a:ext cx="207000" cy="2070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255275"/>
            <a:ext cx="8520600" cy="1890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title"/>
          </p:nvPr>
        </p:nvSpPr>
        <p:spPr>
          <a:xfrm>
            <a:off x="671250" y="2141250"/>
            <a:ext cx="7852200" cy="86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9" name="Google Shape;19;p3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62271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081400"/>
            <a:ext cx="4045200" cy="1710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452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None/>
              <a:defRPr sz="21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Oswald"/>
              <a:buNone/>
              <a:defRPr sz="21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lat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swald"/>
              <a:buNone/>
              <a:defRPr sz="3000">
                <a:solidFill>
                  <a:schemeClr val="dk1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verage"/>
              <a:buChar char="●"/>
              <a:defRPr sz="18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●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○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verage"/>
              <a:buChar char="■"/>
              <a:defRPr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90250" y="468100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1pPr>
            <a:lvl2pPr lvl="1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2pPr>
            <a:lvl3pPr lvl="2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3pPr>
            <a:lvl4pPr lvl="3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4pPr>
            <a:lvl5pPr lvl="4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5pPr>
            <a:lvl6pPr lvl="5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6pPr>
            <a:lvl7pPr lvl="6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7pPr>
            <a:lvl8pPr lvl="7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8pPr>
            <a:lvl9pPr lvl="8" algn="r">
              <a:buNone/>
              <a:defRPr sz="1000">
                <a:solidFill>
                  <a:schemeClr val="accent3"/>
                </a:solidFill>
                <a:latin typeface="Average"/>
                <a:ea typeface="Average"/>
                <a:cs typeface="Average"/>
                <a:sym typeface="Average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Relationship Id="rId4" Type="http://schemas.openxmlformats.org/officeDocument/2006/relationships/image" Target="../media/image6.png"/><Relationship Id="rId5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Relationship Id="rId4" Type="http://schemas.openxmlformats.org/officeDocument/2006/relationships/image" Target="../media/image13.png"/><Relationship Id="rId5" Type="http://schemas.openxmlformats.org/officeDocument/2006/relationships/image" Target="../media/image1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671258" y="990800"/>
            <a:ext cx="7801500" cy="1730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Taylor Swift Traveling Salesperson Problem 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671250" y="3174876"/>
            <a:ext cx="78015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Linear Programming Final Project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Madison Poore, Luke Anderson</a:t>
            </a:r>
            <a:endParaRPr sz="18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27" name="Google Shape;127;p22"/>
          <p:cNvSpPr txBox="1"/>
          <p:nvPr>
            <p:ph idx="1" type="body"/>
          </p:nvPr>
        </p:nvSpPr>
        <p:spPr>
          <a:xfrm>
            <a:off x="207075" y="1017725"/>
            <a:ext cx="3299400" cy="139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91.08 tons of CO2 emissions and 45,540 miles</a:t>
            </a:r>
            <a:endParaRPr/>
          </a:p>
          <a:p>
            <a:pPr indent="0" lvl="0" marL="0" rtl="0" algn="ctr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Improved from 128.5 tons CO2 and 64,264 miles </a:t>
            </a:r>
            <a:endParaRPr/>
          </a:p>
        </p:txBody>
      </p:sp>
      <p:pic>
        <p:nvPicPr>
          <p:cNvPr id="128" name="Google Shape;128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49797" y="162475"/>
            <a:ext cx="4930975" cy="2559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07075" y="2409450"/>
            <a:ext cx="6619958" cy="255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135" name="Google Shape;135;p2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Even with a suboptimal solution it is possible to greatly reduce Taylor Swift’s total carbon emissions.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NetworkX Graph Representation Solver leverages minimum spanning trees in order to </a:t>
            </a:r>
            <a:r>
              <a:rPr lang="en"/>
              <a:t>get the best results for Taylor Swift’s tour schedule that this study encountered. 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Follow Up</a:t>
            </a:r>
            <a:endParaRPr/>
          </a:p>
        </p:txBody>
      </p:sp>
      <p:sp>
        <p:nvSpPr>
          <p:cNvPr id="141" name="Google Shape;141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Get full Gurobi license and compare results to ACO and NetworkX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Change model </a:t>
            </a:r>
            <a:r>
              <a:rPr lang="en"/>
              <a:t>assumptions</a:t>
            </a:r>
            <a:r>
              <a:rPr lang="en"/>
              <a:t> to more closely reflect reality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Include visits home, chiefs games, etc…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Adjust distance calculation to allow for trans-Pacific travel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147" name="Google Shape;14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rgbClr val="ADADAD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spcBef>
                <a:spcPts val="1200"/>
              </a:spcBef>
              <a:spcAft>
                <a:spcPts val="0"/>
              </a:spcAft>
              <a:buClr>
                <a:srgbClr val="ADADAD"/>
              </a:buClr>
              <a:buSzPts val="1600"/>
              <a:buChar char="●"/>
            </a:pPr>
            <a:r>
              <a:rPr lang="en" sz="1600">
                <a:solidFill>
                  <a:srgbClr val="ADADAD"/>
                </a:solidFill>
              </a:rPr>
              <a:t>Christofides, Nicos. “Worst-Case Analysis of a New Heuristic for the Travelling Salesman Problem - Operations Research Forum.” </a:t>
            </a:r>
            <a:r>
              <a:rPr i="1" lang="en" sz="1600">
                <a:solidFill>
                  <a:srgbClr val="ADADAD"/>
                </a:solidFill>
              </a:rPr>
              <a:t>SpringerLink</a:t>
            </a:r>
            <a:r>
              <a:rPr lang="en" sz="1600">
                <a:solidFill>
                  <a:srgbClr val="ADADAD"/>
                </a:solidFill>
              </a:rPr>
              <a:t>, Springer International Publishing,3Mar.2022,link.springer.com/article/10.1007/s43069-021-00101-z. </a:t>
            </a:r>
            <a:endParaRPr sz="1600">
              <a:solidFill>
                <a:srgbClr val="ADADAD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600"/>
              <a:buChar char="●"/>
            </a:pPr>
            <a:r>
              <a:rPr lang="en" sz="1600">
                <a:solidFill>
                  <a:srgbClr val="ADADAD"/>
                </a:solidFill>
              </a:rPr>
              <a:t>“Traveling_salesman_problem.” </a:t>
            </a:r>
            <a:r>
              <a:rPr i="1" lang="en" sz="1600">
                <a:solidFill>
                  <a:srgbClr val="ADADAD"/>
                </a:solidFill>
              </a:rPr>
              <a:t>Traveling_salesman_problem - NetworkX 3.4.2 Documentation</a:t>
            </a:r>
            <a:r>
              <a:rPr lang="en" sz="1600">
                <a:solidFill>
                  <a:srgbClr val="ADADAD"/>
                </a:solidFill>
              </a:rPr>
              <a:t>, networkx.org/documentation/stable/reference/algorithms/generated/networkx.algorithms.approximation.traveling_salesman.traveling_salesman_problem.html. Accessed 18 Nov. 2024. </a:t>
            </a:r>
            <a:endParaRPr sz="1600">
              <a:solidFill>
                <a:srgbClr val="ADADAD"/>
              </a:solidFill>
            </a:endParaRPr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600"/>
              <a:buChar char="●"/>
            </a:pPr>
            <a:r>
              <a:rPr lang="en" sz="1600">
                <a:solidFill>
                  <a:srgbClr val="ADADAD"/>
                </a:solidFill>
              </a:rPr>
              <a:t>Ramamurthy, </a:t>
            </a:r>
            <a:r>
              <a:rPr lang="en" sz="1600">
                <a:solidFill>
                  <a:srgbClr val="ADADAD"/>
                </a:solidFill>
              </a:rPr>
              <a:t>Induraj. “Implementing Ant colony optimization in python- solving Traveling salesman problem”, Medium. https://induraj2020.medium.com/implementation-of-ant-colony-optimization-using-python-solve-traveling-salesman-problem-9c14d3114475</a:t>
            </a:r>
            <a:endParaRPr sz="1600">
              <a:solidFill>
                <a:srgbClr val="ADADAD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>
              <a:solidFill>
                <a:srgbClr val="ADADAD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311700" y="1152475"/>
            <a:ext cx="3200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Taylor Swift’s inefficient travel in 2023 sparked lots of frustration due to excessive carbon emissions.</a:t>
            </a:r>
            <a:endParaRPr>
              <a:solidFill>
                <a:srgbClr val="ADADAD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ADADAD"/>
              </a:buClr>
              <a:buSzPts val="1800"/>
              <a:buFont typeface="Arial"/>
              <a:buChar char="●"/>
            </a:pPr>
            <a:r>
              <a:rPr lang="en">
                <a:solidFill>
                  <a:srgbClr val="ADADAD"/>
                </a:solidFill>
                <a:latin typeface="Arial"/>
                <a:ea typeface="Arial"/>
                <a:cs typeface="Arial"/>
                <a:sym typeface="Arial"/>
              </a:rPr>
              <a:t>Research Question: Can we leverage the TSP in order to optimize Taylor Swift’s travel within a given period of time? </a:t>
            </a:r>
            <a:endParaRPr/>
          </a:p>
        </p:txBody>
      </p:sp>
      <p:pic>
        <p:nvPicPr>
          <p:cNvPr id="67" name="Google Shape;67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29950" y="1372113"/>
            <a:ext cx="5102351" cy="297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Simplifying Assumptions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Taylor Swift is only travelling for her tours and she performs all shows consecutively (without returning home to Nashville in between).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Flight paths follow the shortest distance from City A to City B.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There is a direct conversion between distance traveled and carbon emissions.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One mile traveled in Taylor Swift’s Dassault Falcon 7X contributes 0.002 tons of CO2. </a:t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6150" y="2915500"/>
            <a:ext cx="3651700" cy="20540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Unoptimized Tour Map in 2023</a:t>
            </a:r>
            <a:endParaRPr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64,264 miles traveled, 128.5 tons CO2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6"/>
          <p:cNvPicPr preferRelativeResize="0"/>
          <p:nvPr/>
        </p:nvPicPr>
        <p:blipFill rotWithShape="1">
          <a:blip r:embed="rId3">
            <a:alphaModFix/>
          </a:blip>
          <a:srcRect b="0" l="3830" r="4753" t="0"/>
          <a:stretch/>
        </p:blipFill>
        <p:spPr>
          <a:xfrm>
            <a:off x="-79575" y="1944750"/>
            <a:ext cx="5857676" cy="280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742108" y="0"/>
            <a:ext cx="3401892" cy="2803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778100" y="2803800"/>
            <a:ext cx="3365901" cy="235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1: Linear Programming</a:t>
            </a:r>
            <a:endParaRPr/>
          </a:p>
        </p:txBody>
      </p:sp>
      <p:sp>
        <p:nvSpPr>
          <p:cNvPr id="89" name="Google Shape;89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Miller-Tucker-Zemlin formulation of the TSP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c: Represents cost (in this case, carbon emissions per mile)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x: Represents whether or not there is an edge between city i and city j.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</a:t>
            </a:r>
            <a:r>
              <a:rPr baseline="-25000" lang="en"/>
              <a:t>i</a:t>
            </a:r>
            <a:r>
              <a:rPr lang="en"/>
              <a:t> &lt; u</a:t>
            </a:r>
            <a:r>
              <a:rPr baseline="-25000" lang="en"/>
              <a:t>j</a:t>
            </a:r>
            <a:r>
              <a:rPr lang="en"/>
              <a:t> means you visit city i before city j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Implemented via Gurobi, but only for small problems (less than 50 cities)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90" name="Google Shape;90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29339" y="2708650"/>
            <a:ext cx="4285324" cy="23866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Small examples of MTZ will result in optimality.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Our instance has 55 cities, which has too many constraints to find optimality in Gurobi.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So, we cannot improve Taylor Swift’s tour schedule using MTZ formulation. 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35151" y="2571738"/>
            <a:ext cx="2971199" cy="2448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17900" y="2620862"/>
            <a:ext cx="3365901" cy="2350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2: Ant Colony Optimization </a:t>
            </a:r>
            <a:endParaRPr/>
          </a:p>
        </p:txBody>
      </p:sp>
      <p:sp>
        <p:nvSpPr>
          <p:cNvPr id="104" name="Google Shape;104;p19"/>
          <p:cNvSpPr txBox="1"/>
          <p:nvPr>
            <p:ph idx="1" type="body"/>
          </p:nvPr>
        </p:nvSpPr>
        <p:spPr>
          <a:xfrm>
            <a:off x="311700" y="1152475"/>
            <a:ext cx="4323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ACO is an optimization algorithm inspired by the behavior of ants.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Ants move randomly between cities leaving a pheromone trail behind them, if the ant finds a good solution it signals back to other ants to follow the path.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Does not guarantee an optimal solution, but if tuned properly can get within 95% of optimality.</a:t>
            </a:r>
            <a:endParaRPr/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25975" y="1152475"/>
            <a:ext cx="3596825" cy="3620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/>
          </a:p>
        </p:txBody>
      </p:sp>
      <p:sp>
        <p:nvSpPr>
          <p:cNvPr id="111" name="Google Shape;111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Total distance: 47,260 miles (Original 64,264)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	CO2 emissions down to 94.5 from 128.5 tons</a:t>
            </a:r>
            <a:endParaRPr/>
          </a:p>
        </p:txBody>
      </p:sp>
      <p:pic>
        <p:nvPicPr>
          <p:cNvPr id="112" name="Google Shape;112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9575" y="2238772"/>
            <a:ext cx="5352878" cy="2608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524651" y="2571750"/>
            <a:ext cx="3405202" cy="24404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2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502721" y="154950"/>
            <a:ext cx="2329575" cy="2608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Method 3: Networkx Graph Representation Solver</a:t>
            </a:r>
            <a:endParaRPr/>
          </a:p>
        </p:txBody>
      </p:sp>
      <p:sp>
        <p:nvSpPr>
          <p:cNvPr id="120" name="Google Shape;120;p21"/>
          <p:cNvSpPr txBox="1"/>
          <p:nvPr>
            <p:ph idx="1" type="body"/>
          </p:nvPr>
        </p:nvSpPr>
        <p:spPr>
          <a:xfrm>
            <a:off x="311700" y="1152475"/>
            <a:ext cx="5558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Networkx is a graph based python library.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Nodes represent cities, edges represent carbon emissions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default behavior is to use the Christofides algorithm (Heuristic Algorithm)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Christofides Algorithm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Find Minimum Spanning Tree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Handshake Lemma says the number of vertices with odd degree are even. Pair them.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Combine edges of MST and handshake pairs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Form Eulerian Circuit in H. </a:t>
            </a:r>
            <a:endParaRPr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8400" y="1506213"/>
            <a:ext cx="3349225" cy="270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late">
  <a:themeElements>
    <a:clrScheme name="Slate">
      <a:dk1>
        <a:srgbClr val="FFFFFF"/>
      </a:dk1>
      <a:lt1>
        <a:srgbClr val="37474F"/>
      </a:lt1>
      <a:dk2>
        <a:srgbClr val="9E9E9E"/>
      </a:dk2>
      <a:lt2>
        <a:srgbClr val="E0E0E0"/>
      </a:lt2>
      <a:accent1>
        <a:srgbClr val="616161"/>
      </a:accent1>
      <a:accent2>
        <a:srgbClr val="78909C"/>
      </a:accent2>
      <a:accent3>
        <a:srgbClr val="CACACA"/>
      </a:accent3>
      <a:accent4>
        <a:srgbClr val="64FFDA"/>
      </a:accent4>
      <a:accent5>
        <a:srgbClr val="FFD966"/>
      </a:accent5>
      <a:accent6>
        <a:srgbClr val="F5F5F5"/>
      </a:accent6>
      <a:hlink>
        <a:srgbClr val="FFD966"/>
      </a:hlink>
      <a:folHlink>
        <a:srgbClr val="FFD966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